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4"/>
  </p:notesMasterIdLst>
  <p:sldIdLst>
    <p:sldId id="257" r:id="rId3"/>
    <p:sldId id="258" r:id="rId4"/>
    <p:sldId id="260" r:id="rId5"/>
    <p:sldId id="406" r:id="rId6"/>
    <p:sldId id="404" r:id="rId7"/>
    <p:sldId id="408" r:id="rId8"/>
    <p:sldId id="407" r:id="rId9"/>
    <p:sldId id="409" r:id="rId10"/>
    <p:sldId id="410" r:id="rId11"/>
    <p:sldId id="411" r:id="rId12"/>
    <p:sldId id="387" r:id="rId13"/>
    <p:sldId id="412" r:id="rId14"/>
    <p:sldId id="298" r:id="rId15"/>
    <p:sldId id="266" r:id="rId16"/>
    <p:sldId id="413" r:id="rId17"/>
    <p:sldId id="414" r:id="rId18"/>
    <p:sldId id="415" r:id="rId19"/>
    <p:sldId id="416" r:id="rId20"/>
    <p:sldId id="417" r:id="rId21"/>
    <p:sldId id="418" r:id="rId22"/>
    <p:sldId id="419"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9"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99FF"/>
    <a:srgbClr val="FF0066"/>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4704" autoAdjust="0"/>
  </p:normalViewPr>
  <p:slideViewPr>
    <p:cSldViewPr snapToGrid="0">
      <p:cViewPr varScale="1">
        <p:scale>
          <a:sx n="69" d="100"/>
          <a:sy n="69" d="100"/>
        </p:scale>
        <p:origin x="624"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í Nguyễn" userId="e76d8828401575b1" providerId="LiveId" clId="{E553F944-2376-49D9-86E8-12B03166F0F2}"/>
    <pc:docChg chg="modSld">
      <pc:chgData name="Trí Nguyễn" userId="e76d8828401575b1" providerId="LiveId" clId="{E553F944-2376-49D9-86E8-12B03166F0F2}" dt="2021-10-07T03:16:36.459" v="21" actId="20577"/>
      <pc:docMkLst>
        <pc:docMk/>
      </pc:docMkLst>
      <pc:sldChg chg="modSp">
        <pc:chgData name="Trí Nguyễn" userId="e76d8828401575b1" providerId="LiveId" clId="{E553F944-2376-49D9-86E8-12B03166F0F2}" dt="2021-10-07T03:16:36.459" v="21" actId="20577"/>
        <pc:sldMkLst>
          <pc:docMk/>
          <pc:sldMk cId="3279758034" sldId="392"/>
        </pc:sldMkLst>
        <pc:spChg chg="mod">
          <ac:chgData name="Trí Nguyễn" userId="e76d8828401575b1" providerId="LiveId" clId="{E553F944-2376-49D9-86E8-12B03166F0F2}" dt="2021-10-07T03:16:36.459" v="21" actId="20577"/>
          <ac:spMkLst>
            <pc:docMk/>
            <pc:sldMk cId="3279758034" sldId="39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03T15:21:40.704" idx="4">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03T15:55:09.771" idx="5">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7-03T15:55:09.771" idx="6">
    <p:pos x="10" y="10"/>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03T15:55:09.771" idx="7">
    <p:pos x="10" y="10"/>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03T15:55:09.771" idx="8">
    <p:pos x="10" y="10"/>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7-03T15:55:09.771" idx="9">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2022/12/31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081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421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35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813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336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13</a:t>
            </a:fld>
            <a:endParaRPr lang="zh-CN" altLang="en-US"/>
          </a:p>
        </p:txBody>
      </p:sp>
    </p:spTree>
    <p:extLst>
      <p:ext uri="{BB962C8B-B14F-4D97-AF65-F5344CB8AC3E}">
        <p14:creationId xmlns:p14="http://schemas.microsoft.com/office/powerpoint/2010/main" val="72084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830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2022/12/31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png"/><Relationship Id="rId39" Type="http://schemas.openxmlformats.org/officeDocument/2006/relationships/image" Target="../media/image21.png"/><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s>
</file>

<file path=ppt/slides/_rels/slide10.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7.png"/><Relationship Id="rId39" Type="http://schemas.openxmlformats.org/officeDocument/2006/relationships/image" Target="../media/image21.png"/><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4.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 Id="rId8" Type="http://schemas.openxmlformats.org/officeDocument/2006/relationships/tags" Target="../tags/tag27.xml"/><Relationship Id="rId3" Type="http://schemas.openxmlformats.org/officeDocument/2006/relationships/tags" Target="../tags/tag22.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omments" Target="../comments/comment5.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21.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7.png"/><Relationship Id="rId39" Type="http://schemas.openxmlformats.org/officeDocument/2006/relationships/image" Target="../media/image21.png"/><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44.xml"/><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47.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notesSlide" Target="../notesSlides/notesSlide15.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 Id="rId8" Type="http://schemas.openxmlformats.org/officeDocument/2006/relationships/tags" Target="../tags/tag45.xml"/><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comments" Target="../comments/comment1.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jpg"/><Relationship Id="rId5" Type="http://schemas.microsoft.com/office/2007/relationships/hdphoto" Target="../media/hdphoto4.wdp"/><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6786074" cy="769441"/>
          </a:xfrm>
          <a:prstGeom prst="rect">
            <a:avLst/>
          </a:prstGeom>
          <a:noFill/>
        </p:spPr>
        <p:txBody>
          <a:bodyPr wrap="square" rtlCol="0">
            <a:spAutoFit/>
          </a:bodyPr>
          <a:lstStyle/>
          <a:p>
            <a:r>
              <a:rPr lang="en-US" sz="4400" b="1">
                <a:solidFill>
                  <a:srgbClr val="C00000"/>
                </a:solidFill>
                <a:latin typeface="Times New Roman" panose="02020603050405020304" pitchFamily="18" charset="0"/>
                <a:cs typeface="Times New Roman" panose="02020603050405020304" pitchFamily="18" charset="0"/>
              </a:rPr>
              <a:t>CHỦ ĐỀ 6:</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61592" y="1868930"/>
            <a:ext cx="5130771" cy="707886"/>
          </a:xfrm>
          <a:prstGeom prst="rect">
            <a:avLst/>
          </a:prstGeom>
          <a:noFill/>
        </p:spPr>
        <p:txBody>
          <a:bodyPr wrap="square" rtlCol="0">
            <a:spAutoFit/>
          </a:bodyPr>
          <a:lstStyle/>
          <a:p>
            <a:r>
              <a:rPr lang="en-US" sz="4000" b="1">
                <a:solidFill>
                  <a:srgbClr val="002060"/>
                </a:solidFill>
                <a:latin typeface="Times New Roman" panose="02020603050405020304" pitchFamily="18" charset="0"/>
                <a:cs typeface="Times New Roman" panose="02020603050405020304" pitchFamily="18" charset="0"/>
              </a:rPr>
              <a:t>BÀI 18: NAM CHÂM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6786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CHỦ ĐỀ 6:</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998006" y="1868930"/>
            <a:ext cx="67860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BÀI 18: NAM CHÂM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125327" y="3433633"/>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003661" y="3420634"/>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906081" y="3404737"/>
            <a:ext cx="3881594" cy="523220"/>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1. NAM CHÂM</a:t>
            </a:r>
          </a:p>
        </p:txBody>
      </p:sp>
      <p:sp>
        <p:nvSpPr>
          <p:cNvPr id="148" name="文本框 147"/>
          <p:cNvSpPr txBox="1"/>
          <p:nvPr/>
        </p:nvSpPr>
        <p:spPr>
          <a:xfrm>
            <a:off x="6782500" y="3473654"/>
            <a:ext cx="4167699" cy="830997"/>
          </a:xfrm>
          <a:prstGeom prst="rect">
            <a:avLst/>
          </a:prstGeom>
          <a:noFill/>
        </p:spPr>
        <p:txBody>
          <a:bodyPr wrap="square" rtlCol="0">
            <a:spAutoFit/>
          </a:bodyPr>
          <a:lstStyle/>
          <a:p>
            <a:r>
              <a:rPr lang="en-US" altLang="zh-CN" sz="2400" b="1">
                <a:latin typeface="Times New Roman" panose="02020603050405020304" pitchFamily="18" charset="0"/>
                <a:ea typeface="微软雅黑" panose="020B0503020204020204" pitchFamily="34" charset="-122"/>
                <a:cs typeface="Times New Roman" panose="02020603050405020304" pitchFamily="18" charset="0"/>
              </a:rPr>
              <a:t>3. SỰ ĐỊNH HƯỚNG CỦA THANH NAM CHÂM</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id="{D29DAB9A-01F8-8117-4185-9E59EAB16C7E}"/>
              </a:ext>
            </a:extLst>
          </p:cNvPr>
          <p:cNvSpPr txBox="1"/>
          <p:nvPr/>
        </p:nvSpPr>
        <p:spPr>
          <a:xfrm>
            <a:off x="1917879" y="4799364"/>
            <a:ext cx="3881594" cy="1815882"/>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2. TÁC DỤNG CỦA NAM CHÂM LÊN CÁC VẬT LIỆU KHÁC NHAU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41" presetClass="entr" presetSubtype="0" fill="hold" grpId="0" nodeType="clickEffect">
                                  <p:stCondLst>
                                    <p:cond delay="0"/>
                                  </p:stCondLst>
                                  <p:iterate type="lt">
                                    <p:tmPct val="10000"/>
                                  </p:iterate>
                                  <p:childTnLst>
                                    <p:set>
                                      <p:cBhvr>
                                        <p:cTn id="125" dur="1" fill="hold">
                                          <p:stCondLst>
                                            <p:cond delay="0"/>
                                          </p:stCondLst>
                                        </p:cTn>
                                        <p:tgtEl>
                                          <p:spTgt spid="146"/>
                                        </p:tgtEl>
                                        <p:attrNameLst>
                                          <p:attrName>style.visibility</p:attrName>
                                        </p:attrNameLst>
                                      </p:cBhvr>
                                      <p:to>
                                        <p:strVal val="visible"/>
                                      </p:to>
                                    </p:set>
                                    <p:anim calcmode="lin" valueType="num">
                                      <p:cBhvr>
                                        <p:cTn id="126"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27" dur="300" fill="hold"/>
                                        <p:tgtEl>
                                          <p:spTgt spid="146"/>
                                        </p:tgtEl>
                                        <p:attrNameLst>
                                          <p:attrName>ppt_y</p:attrName>
                                        </p:attrNameLst>
                                      </p:cBhvr>
                                      <p:tavLst>
                                        <p:tav tm="0">
                                          <p:val>
                                            <p:strVal val="#ppt_y"/>
                                          </p:val>
                                        </p:tav>
                                        <p:tav tm="100000">
                                          <p:val>
                                            <p:strVal val="#ppt_y"/>
                                          </p:val>
                                        </p:tav>
                                      </p:tavLst>
                                    </p:anim>
                                    <p:anim calcmode="lin" valueType="num">
                                      <p:cBhvr>
                                        <p:cTn id="128"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29"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30" dur="300" tmFilter="0,0; .5, 1; 1, 1"/>
                                        <p:tgtEl>
                                          <p:spTgt spid="146"/>
                                        </p:tgtEl>
                                      </p:cBhvr>
                                    </p:animEffect>
                                  </p:childTnLst>
                                </p:cTn>
                              </p:par>
                            </p:childTnLst>
                          </p:cTn>
                        </p:par>
                      </p:childTnLst>
                    </p:cTn>
                  </p:par>
                  <p:par>
                    <p:cTn id="131" fill="hold">
                      <p:stCondLst>
                        <p:cond delay="indefinite"/>
                      </p:stCondLst>
                      <p:childTnLst>
                        <p:par>
                          <p:cTn id="132" fill="hold">
                            <p:stCondLst>
                              <p:cond delay="0"/>
                            </p:stCondLst>
                            <p:childTnLst>
                              <p:par>
                                <p:cTn id="133" presetID="41" presetClass="entr" presetSubtype="0" fill="hold" grpId="0" nodeType="clickEffect">
                                  <p:stCondLst>
                                    <p:cond delay="0"/>
                                  </p:stCondLst>
                                  <p:iterate type="lt">
                                    <p:tmPct val="10000"/>
                                  </p:iterate>
                                  <p:childTnLst>
                                    <p:set>
                                      <p:cBhvr>
                                        <p:cTn id="134" dur="1" fill="hold">
                                          <p:stCondLst>
                                            <p:cond delay="0"/>
                                          </p:stCondLst>
                                        </p:cTn>
                                        <p:tgtEl>
                                          <p:spTgt spid="148"/>
                                        </p:tgtEl>
                                        <p:attrNameLst>
                                          <p:attrName>style.visibility</p:attrName>
                                        </p:attrNameLst>
                                      </p:cBhvr>
                                      <p:to>
                                        <p:strVal val="visible"/>
                                      </p:to>
                                    </p:set>
                                    <p:anim calcmode="lin" valueType="num">
                                      <p:cBhvr>
                                        <p:cTn id="135"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6" dur="300" fill="hold"/>
                                        <p:tgtEl>
                                          <p:spTgt spid="148"/>
                                        </p:tgtEl>
                                        <p:attrNameLst>
                                          <p:attrName>ppt_y</p:attrName>
                                        </p:attrNameLst>
                                      </p:cBhvr>
                                      <p:tavLst>
                                        <p:tav tm="0">
                                          <p:val>
                                            <p:strVal val="#ppt_y"/>
                                          </p:val>
                                        </p:tav>
                                        <p:tav tm="100000">
                                          <p:val>
                                            <p:strVal val="#ppt_y"/>
                                          </p:val>
                                        </p:tav>
                                      </p:tavLst>
                                    </p:anim>
                                    <p:anim calcmode="lin" valueType="num">
                                      <p:cBhvr>
                                        <p:cTn id="137"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38"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300" tmFilter="0,0; .5, 1; 1, 1"/>
                                        <p:tgtEl>
                                          <p:spTgt spid="148"/>
                                        </p:tgtEl>
                                      </p:cBhvr>
                                    </p:animEffect>
                                  </p:childTnLst>
                                </p:cTn>
                              </p:par>
                            </p:childTnLst>
                          </p:cTn>
                        </p:par>
                      </p:childTnLst>
                    </p:cTn>
                  </p:par>
                  <p:par>
                    <p:cTn id="140" fill="hold">
                      <p:stCondLst>
                        <p:cond delay="indefinite"/>
                      </p:stCondLst>
                      <p:childTnLst>
                        <p:par>
                          <p:cTn id="141" fill="hold">
                            <p:stCondLst>
                              <p:cond delay="0"/>
                            </p:stCondLst>
                            <p:childTnLst>
                              <p:par>
                                <p:cTn id="142" presetID="41" presetClass="entr" presetSubtype="0" fill="hold" grpId="0" nodeType="clickEffect">
                                  <p:stCondLst>
                                    <p:cond delay="0"/>
                                  </p:stCondLst>
                                  <p:iterate type="lt">
                                    <p:tmPct val="10000"/>
                                  </p:iterate>
                                  <p:childTnLst>
                                    <p:set>
                                      <p:cBhvr>
                                        <p:cTn id="143" dur="1" fill="hold">
                                          <p:stCondLst>
                                            <p:cond delay="0"/>
                                          </p:stCondLst>
                                        </p:cTn>
                                        <p:tgtEl>
                                          <p:spTgt spid="40"/>
                                        </p:tgtEl>
                                        <p:attrNameLst>
                                          <p:attrName>style.visibility</p:attrName>
                                        </p:attrNameLst>
                                      </p:cBhvr>
                                      <p:to>
                                        <p:strVal val="visible"/>
                                      </p:to>
                                    </p:set>
                                    <p:anim calcmode="lin" valueType="num">
                                      <p:cBhvr>
                                        <p:cTn id="144" dur="3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45" dur="300" fill="hold"/>
                                        <p:tgtEl>
                                          <p:spTgt spid="40"/>
                                        </p:tgtEl>
                                        <p:attrNameLst>
                                          <p:attrName>ppt_y</p:attrName>
                                        </p:attrNameLst>
                                      </p:cBhvr>
                                      <p:tavLst>
                                        <p:tav tm="0">
                                          <p:val>
                                            <p:strVal val="#ppt_y"/>
                                          </p:val>
                                        </p:tav>
                                        <p:tav tm="100000">
                                          <p:val>
                                            <p:strVal val="#ppt_y"/>
                                          </p:val>
                                        </p:tav>
                                      </p:tavLst>
                                    </p:anim>
                                    <p:anim calcmode="lin" valueType="num">
                                      <p:cBhvr>
                                        <p:cTn id="146" dur="3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47" dur="3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3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8"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667000" y="1356360"/>
            <a:ext cx="7162800" cy="5238722"/>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Khoảng 600 năm trước Công nguyên, người vùng Magnesia (Hy Lạp) lần đầu tiên phát hiện loại đá có khả năng hút các vật bằng sắt. Sau này loại đá trên được đặt tên là nam châm (tiếng Anh: Magnet).</a:t>
            </a:r>
            <a:endParaRPr lang="vi-VN"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1280563" y="1519476"/>
            <a:ext cx="516371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645386" y="1796462"/>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0" name="文本框 69"/>
          <p:cNvSpPr txBox="1"/>
          <p:nvPr/>
        </p:nvSpPr>
        <p:spPr>
          <a:xfrm>
            <a:off x="1109953" y="2036157"/>
            <a:ext cx="592650"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01</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78" name="文本框 77"/>
          <p:cNvSpPr txBox="1"/>
          <p:nvPr/>
        </p:nvSpPr>
        <p:spPr>
          <a:xfrm>
            <a:off x="2471681" y="1897977"/>
            <a:ext cx="3972597" cy="1107996"/>
          </a:xfrm>
          <a:prstGeom prst="rect">
            <a:avLst/>
          </a:prstGeom>
          <a:noFill/>
        </p:spPr>
        <p:txBody>
          <a:bodyPr wrap="square" lIns="0" tIns="0" rIns="0" bIns="0" rtlCol="0">
            <a:spAutoFit/>
          </a:bodyPr>
          <a:lstStyle/>
          <a:p>
            <a:pPr algn="just">
              <a:spcAft>
                <a:spcPts val="455"/>
              </a:spcAft>
            </a:pPr>
            <a:r>
              <a:rPr lang="en-US" sz="2400" b="1" i="1">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Segoe UI" panose="020B0502040204020203" pitchFamily="34" charset="0"/>
              </a:rPr>
              <a:t>Lực tương tác của nam châm với sắt là lực tiếp xúc hay lực không tiếp xúc?</a:t>
            </a:r>
            <a:endParaRPr lang="vi-VN">
              <a:latin typeface="Times New Roman" panose="02020603050405020304" pitchFamily="18" charset="0"/>
              <a:ea typeface="Times New Roman" panose="02020603050405020304" pitchFamily="18" charset="0"/>
            </a:endParaRPr>
          </a:p>
        </p:txBody>
      </p:sp>
      <p:sp>
        <p:nvSpPr>
          <p:cNvPr id="67" name="任意多边形 66"/>
          <p:cNvSpPr/>
          <p:nvPr/>
        </p:nvSpPr>
        <p:spPr>
          <a:xfrm>
            <a:off x="645386" y="3124138"/>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1" name="文本框 70"/>
          <p:cNvSpPr txBox="1"/>
          <p:nvPr/>
        </p:nvSpPr>
        <p:spPr>
          <a:xfrm>
            <a:off x="1081900" y="3363831"/>
            <a:ext cx="642624"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02</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80" name="文本框 79"/>
          <p:cNvSpPr txBox="1"/>
          <p:nvPr/>
        </p:nvSpPr>
        <p:spPr>
          <a:xfrm>
            <a:off x="2443629" y="3153325"/>
            <a:ext cx="4000650" cy="1107996"/>
          </a:xfrm>
          <a:prstGeom prst="rect">
            <a:avLst/>
          </a:prstGeom>
          <a:noFill/>
        </p:spPr>
        <p:txBody>
          <a:bodyPr wrap="square" lIns="0" tIns="0" rIns="0" bIns="0" rtlCol="0">
            <a:spAutoFit/>
          </a:bodyPr>
          <a:lstStyle/>
          <a:p>
            <a:r>
              <a:rPr lang="vi-VN" altLang="zh-CN" sz="2400">
                <a:latin typeface="Times New Roman" panose="02020603050405020304" pitchFamily="18" charset="0"/>
                <a:ea typeface="方正正中黑简体" panose="02000000000000000000" pitchFamily="2" charset="-122"/>
                <a:cs typeface="Times New Roman" panose="02020603050405020304" pitchFamily="18" charset="0"/>
                <a:sym typeface="+mn-lt"/>
              </a:rPr>
              <a:t>Hãy kể ra một số dụng cụ hoặc thiết bị có sử dụng nam châm vĩnh cửu.</a:t>
            </a:r>
            <a:endParaRPr lang="zh-CN" altLang="en-US" sz="2400" dirty="0">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94" name="任意多边形 93"/>
          <p:cNvSpPr/>
          <p:nvPr/>
        </p:nvSpPr>
        <p:spPr>
          <a:xfrm>
            <a:off x="602522" y="4544502"/>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5" name="文本框 94"/>
          <p:cNvSpPr txBox="1"/>
          <p:nvPr/>
        </p:nvSpPr>
        <p:spPr>
          <a:xfrm>
            <a:off x="1181916" y="4841346"/>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96" name="文本框 95"/>
          <p:cNvSpPr txBox="1"/>
          <p:nvPr/>
        </p:nvSpPr>
        <p:spPr>
          <a:xfrm>
            <a:off x="2420042" y="4365021"/>
            <a:ext cx="4024237" cy="1477328"/>
          </a:xfrm>
          <a:prstGeom prst="rect">
            <a:avLst/>
          </a:prstGeom>
          <a:noFill/>
        </p:spPr>
        <p:txBody>
          <a:bodyPr wrap="square" lIns="0" tIns="0" rIns="0" bIns="0" rtlCol="0">
            <a:spAutoFit/>
          </a:bodyPr>
          <a:lstStyle/>
          <a:p>
            <a:r>
              <a:rPr lang="vi-VN" sz="2400">
                <a:latin typeface="+mj-lt"/>
              </a:rPr>
              <a:t>Loa là thiết bị dùng để phát ra âm thanh. Hãy để xuất một cách đơn giản giúp xác định được bộ phận nào trong loa có từ tính.</a:t>
            </a:r>
            <a:endParaRPr lang="en-US" sz="2400" dirty="0">
              <a:latin typeface="+mj-lt"/>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TÌM HIỂU VỀ NAM CHÂM</a:t>
            </a:r>
            <a:endParaRPr lang="zh-CN" altLang="en-US" sz="2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 name="Picture 3">
            <a:extLst>
              <a:ext uri="{FF2B5EF4-FFF2-40B4-BE49-F238E27FC236}">
                <a16:creationId xmlns:a16="http://schemas.microsoft.com/office/drawing/2014/main" id="{29347E2F-7DC9-EDF5-0140-44304CA12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734" y="1281068"/>
            <a:ext cx="5348837" cy="4929096"/>
          </a:xfrm>
          <a:prstGeom prst="rect">
            <a:avLst/>
          </a:prstGeom>
        </p:spPr>
      </p:pic>
    </p:spTree>
    <p:extLst>
      <p:ext uri="{BB962C8B-B14F-4D97-AF65-F5344CB8AC3E}">
        <p14:creationId xmlns:p14="http://schemas.microsoft.com/office/powerpoint/2010/main" val="137836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2750"/>
                            </p:stCondLst>
                            <p:childTnLst>
                              <p:par>
                                <p:cTn id="24" presetID="22" presetClass="entr" presetSubtype="8"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left)">
                                      <p:cBhvr>
                                        <p:cTn id="26" dur="1000"/>
                                        <p:tgtEl>
                                          <p:spTgt spid="70"/>
                                        </p:tgtEl>
                                      </p:cBhvr>
                                    </p:animEffect>
                                  </p:childTnLst>
                                </p:cTn>
                              </p:par>
                            </p:childTnLst>
                          </p:cTn>
                        </p:par>
                        <p:par>
                          <p:cTn id="27" fill="hold">
                            <p:stCondLst>
                              <p:cond delay="3750"/>
                            </p:stCondLst>
                            <p:childTnLst>
                              <p:par>
                                <p:cTn id="28" presetID="22" presetClass="entr" presetSubtype="8"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left)">
                                      <p:cBhvr>
                                        <p:cTn id="30" dur="1000"/>
                                        <p:tgtEl>
                                          <p:spTgt spid="67"/>
                                        </p:tgtEl>
                                      </p:cBhvr>
                                    </p:animEffect>
                                  </p:childTnLst>
                                </p:cTn>
                              </p:par>
                            </p:childTnLst>
                          </p:cTn>
                        </p:par>
                        <p:par>
                          <p:cTn id="31" fill="hold">
                            <p:stCondLst>
                              <p:cond delay="4750"/>
                            </p:stCondLst>
                            <p:childTnLst>
                              <p:par>
                                <p:cTn id="32" presetID="22" presetClass="entr" presetSubtype="8"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left)">
                                      <p:cBhvr>
                                        <p:cTn id="34" dur="1000"/>
                                        <p:tgtEl>
                                          <p:spTgt spid="71"/>
                                        </p:tgtEl>
                                      </p:cBhvr>
                                    </p:animEffect>
                                  </p:childTnLst>
                                </p:cTn>
                              </p:par>
                            </p:childTnLst>
                          </p:cTn>
                        </p:par>
                        <p:par>
                          <p:cTn id="35" fill="hold">
                            <p:stCondLst>
                              <p:cond delay="5750"/>
                            </p:stCondLst>
                            <p:childTnLst>
                              <p:par>
                                <p:cTn id="36" presetID="22" presetClass="entr" presetSubtype="8" fill="hold" grpId="0" nodeType="after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left)">
                                      <p:cBhvr>
                                        <p:cTn id="38" dur="1000"/>
                                        <p:tgtEl>
                                          <p:spTgt spid="94"/>
                                        </p:tgtEl>
                                      </p:cBhvr>
                                    </p:animEffect>
                                  </p:childTnLst>
                                </p:cTn>
                              </p:par>
                            </p:childTnLst>
                          </p:cTn>
                        </p:par>
                        <p:par>
                          <p:cTn id="39" fill="hold">
                            <p:stCondLst>
                              <p:cond delay="6750"/>
                            </p:stCondLst>
                            <p:childTnLst>
                              <p:par>
                                <p:cTn id="40" presetID="22" presetClass="entr" presetSubtype="8" fill="hold" grpId="0" nodeType="after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wipe(left)">
                                      <p:cBhvr>
                                        <p:cTn id="42" dur="1000"/>
                                        <p:tgtEl>
                                          <p:spTgt spid="95"/>
                                        </p:tgtEl>
                                      </p:cBhvr>
                                    </p:animEffect>
                                  </p:childTnLst>
                                </p:cTn>
                              </p:par>
                            </p:childTnLst>
                          </p:cTn>
                        </p:par>
                        <p:par>
                          <p:cTn id="43" fill="hold">
                            <p:stCondLst>
                              <p:cond delay="775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300"/>
                                        <p:tgtEl>
                                          <p:spTgt spid="78"/>
                                        </p:tgtEl>
                                      </p:cBhvr>
                                    </p:animEffect>
                                    <p:anim calcmode="lin" valueType="num">
                                      <p:cBhvr>
                                        <p:cTn id="52" dur="300" fill="hold"/>
                                        <p:tgtEl>
                                          <p:spTgt spid="78"/>
                                        </p:tgtEl>
                                        <p:attrNameLst>
                                          <p:attrName>ppt_x</p:attrName>
                                        </p:attrNameLst>
                                      </p:cBhvr>
                                      <p:tavLst>
                                        <p:tav tm="0">
                                          <p:val>
                                            <p:strVal val="#ppt_x"/>
                                          </p:val>
                                        </p:tav>
                                        <p:tav tm="100000">
                                          <p:val>
                                            <p:strVal val="#ppt_x"/>
                                          </p:val>
                                        </p:tav>
                                      </p:tavLst>
                                    </p:anim>
                                    <p:anim calcmode="lin" valueType="num">
                                      <p:cBhvr>
                                        <p:cTn id="53"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300"/>
                                        <p:tgtEl>
                                          <p:spTgt spid="80"/>
                                        </p:tgtEl>
                                      </p:cBhvr>
                                    </p:animEffect>
                                    <p:anim calcmode="lin" valueType="num">
                                      <p:cBhvr>
                                        <p:cTn id="59" dur="300" fill="hold"/>
                                        <p:tgtEl>
                                          <p:spTgt spid="80"/>
                                        </p:tgtEl>
                                        <p:attrNameLst>
                                          <p:attrName>ppt_x</p:attrName>
                                        </p:attrNameLst>
                                      </p:cBhvr>
                                      <p:tavLst>
                                        <p:tav tm="0">
                                          <p:val>
                                            <p:strVal val="#ppt_x"/>
                                          </p:val>
                                        </p:tav>
                                        <p:tav tm="100000">
                                          <p:val>
                                            <p:strVal val="#ppt_x"/>
                                          </p:val>
                                        </p:tav>
                                      </p:tavLst>
                                    </p:anim>
                                    <p:anim calcmode="lin" valueType="num">
                                      <p:cBhvr>
                                        <p:cTn id="60" dur="3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300"/>
                                        <p:tgtEl>
                                          <p:spTgt spid="96"/>
                                        </p:tgtEl>
                                      </p:cBhvr>
                                    </p:animEffect>
                                    <p:anim calcmode="lin" valueType="num">
                                      <p:cBhvr>
                                        <p:cTn id="66" dur="300" fill="hold"/>
                                        <p:tgtEl>
                                          <p:spTgt spid="96"/>
                                        </p:tgtEl>
                                        <p:attrNameLst>
                                          <p:attrName>ppt_x</p:attrName>
                                        </p:attrNameLst>
                                      </p:cBhvr>
                                      <p:tavLst>
                                        <p:tav tm="0">
                                          <p:val>
                                            <p:strVal val="#ppt_x"/>
                                          </p:val>
                                        </p:tav>
                                        <p:tav tm="100000">
                                          <p:val>
                                            <p:strVal val="#ppt_x"/>
                                          </p:val>
                                        </p:tav>
                                      </p:tavLst>
                                    </p:anim>
                                    <p:anim calcmode="lin" valueType="num">
                                      <p:cBhvr>
                                        <p:cTn id="67" dur="3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2000"/>
                                        <p:tgtEl>
                                          <p:spTgt spid="4"/>
                                        </p:tgtEl>
                                      </p:cBhvr>
                                    </p:animEffect>
                                    <p:anim calcmode="lin" valueType="num">
                                      <p:cBhvr>
                                        <p:cTn id="73" dur="2000" fill="hold"/>
                                        <p:tgtEl>
                                          <p:spTgt spid="4"/>
                                        </p:tgtEl>
                                        <p:attrNameLst>
                                          <p:attrName>ppt_w</p:attrName>
                                        </p:attrNameLst>
                                      </p:cBhvr>
                                      <p:tavLst>
                                        <p:tav tm="0" fmla="#ppt_w*sin(2.5*pi*$)">
                                          <p:val>
                                            <p:fltVal val="0"/>
                                          </p:val>
                                        </p:tav>
                                        <p:tav tm="100000">
                                          <p:val>
                                            <p:fltVal val="1"/>
                                          </p:val>
                                        </p:tav>
                                      </p:tavLst>
                                    </p:anim>
                                    <p:anim calcmode="lin" valueType="num">
                                      <p:cBhvr>
                                        <p:cTn id="7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67" grpId="0" animBg="1"/>
      <p:bldP spid="71" grpId="0"/>
      <p:bldP spid="80" grpId="0"/>
      <p:bldP spid="94" grpId="0" animBg="1"/>
      <p:bldP spid="95" grpId="0"/>
      <p:bldP spid="9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8640041" cy="5491375"/>
          </a:xfrm>
          <a:prstGeom prst="rect">
            <a:avLst/>
          </a:prstGeom>
          <a:ln w="28575">
            <a:solidFill>
              <a:schemeClr val="tx1"/>
            </a:solidFill>
          </a:ln>
        </p:spPr>
        <p:txBody>
          <a:bodyPr wrap="square">
            <a:spAutoFit/>
          </a:bodyPr>
          <a:lstStyle/>
          <a:p>
            <a:pPr marL="971550" indent="-514350" algn="just">
              <a:lnSpc>
                <a:spcPct val="120000"/>
              </a:lnSpc>
              <a:spcAft>
                <a:spcPts val="300"/>
              </a:spcAft>
              <a:buAutoNum type="arabicPeriod"/>
            </a:pPr>
            <a:r>
              <a:rPr lang="vi-VN" sz="2500" b="1">
                <a:latin typeface="Times New Roman" panose="02020603050405020304" pitchFamily="18" charset="0"/>
                <a:ea typeface="Times New Roman" panose="02020603050405020304" pitchFamily="18" charset="0"/>
              </a:rPr>
              <a:t>Lực tương tác của nam châm với sắt là lực tiếp xúc hay lực không tiếp xúc?</a:t>
            </a:r>
            <a:endParaRPr lang="en-US" sz="2500" b="1">
              <a:latin typeface="Times New Roman" panose="02020603050405020304" pitchFamily="18" charset="0"/>
              <a:ea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endParaRPr>
          </a:p>
          <a:p>
            <a:pPr algn="just">
              <a:lnSpc>
                <a:spcPct val="120000"/>
              </a:lnSpc>
              <a:spcAft>
                <a:spcPts val="300"/>
              </a:spcAft>
            </a:pPr>
            <a:r>
              <a:rPr lang="en-US" sz="2500" b="1">
                <a:latin typeface="Times New Roman" panose="02020603050405020304" pitchFamily="18" charset="0"/>
                <a:ea typeface="Calibri" panose="020F0502020204030204" pitchFamily="34" charset="0"/>
                <a:cs typeface="Times New Roman" panose="02020603050405020304" pitchFamily="18" charset="0"/>
              </a:rPr>
              <a:t>      2.</a:t>
            </a:r>
            <a:r>
              <a:rPr lang="en-US" sz="2500">
                <a:latin typeface="Times New Roman" panose="02020603050405020304" pitchFamily="18" charset="0"/>
                <a:ea typeface="Calibri" panose="020F0502020204030204" pitchFamily="34" charset="0"/>
                <a:cs typeface="Times New Roman" panose="02020603050405020304" pitchFamily="18" charset="0"/>
              </a:rPr>
              <a:t> </a:t>
            </a:r>
            <a:r>
              <a:rPr lang="en-US" sz="2500" b="1">
                <a:latin typeface="Times New Roman" panose="02020603050405020304" pitchFamily="18" charset="0"/>
                <a:ea typeface="Calibri" panose="020F0502020204030204" pitchFamily="34" charset="0"/>
                <a:cs typeface="Times New Roman" panose="02020603050405020304" pitchFamily="18" charset="0"/>
              </a:rPr>
              <a:t>Hãy kể ra một số dụng cụ hoặc thiết bị có sử dụng nam châm vĩnh cửu.</a:t>
            </a: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250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500" b="1">
                <a:latin typeface="Times New Roman" panose="02020603050405020304" pitchFamily="18" charset="0"/>
                <a:ea typeface="Calibri" panose="020F0502020204030204" pitchFamily="34" charset="0"/>
                <a:cs typeface="Times New Roman" panose="02020603050405020304" pitchFamily="18" charset="0"/>
              </a:rPr>
              <a:t>Loa là thiết bị dùng để phát ra âm thanh. Hãy </a:t>
            </a:r>
            <a:r>
              <a:rPr lang="en-US" sz="2500" b="1">
                <a:latin typeface="Times New Roman" panose="02020603050405020304" pitchFamily="18" charset="0"/>
                <a:ea typeface="Calibri" panose="020F0502020204030204" pitchFamily="34" charset="0"/>
                <a:cs typeface="Times New Roman" panose="02020603050405020304" pitchFamily="18" charset="0"/>
              </a:rPr>
              <a:t>đ</a:t>
            </a:r>
            <a:r>
              <a:rPr lang="vi-VN" sz="2500" b="1">
                <a:latin typeface="Times New Roman" panose="02020603050405020304" pitchFamily="18" charset="0"/>
                <a:ea typeface="Calibri" panose="020F0502020204030204" pitchFamily="34" charset="0"/>
                <a:cs typeface="Times New Roman" panose="02020603050405020304" pitchFamily="18" charset="0"/>
              </a:rPr>
              <a:t>ề xuất một cách đơn giản giúp xác định được bộ phận nào trong loa có từ tính.</a:t>
            </a:r>
            <a:endParaRPr lang="en-US" sz="25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06680" y="1363134"/>
            <a:ext cx="11963400" cy="5227200"/>
          </a:xfrm>
          <a:prstGeom prst="rect">
            <a:avLst/>
          </a:prstGeom>
          <a:ln w="28575">
            <a:solidFill>
              <a:schemeClr val="tx1"/>
            </a:solidFill>
          </a:ln>
        </p:spPr>
        <p:txBody>
          <a:bodyPr wrap="square">
            <a:spAutoFit/>
          </a:bodyPr>
          <a:lstStyle/>
          <a:p>
            <a:pPr marL="971550" marR="0" lvl="0" indent="-514350" algn="just" defTabSz="914400" rtl="0" eaLnBrk="1" fontAlgn="auto" latinLnBrk="0" hangingPunct="1">
              <a:lnSpc>
                <a:spcPct val="120000"/>
              </a:lnSpc>
              <a:spcBef>
                <a:spcPts val="0"/>
              </a:spcBef>
              <a:spcAft>
                <a:spcPts val="300"/>
              </a:spcAft>
              <a:buClrTx/>
              <a:buSzTx/>
              <a:buFontTx/>
              <a:buAutoNum type="arabicPeriod"/>
              <a:tabLst/>
              <a:defRPr/>
            </a:pP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Lực tương tác của nam châm với sắt là lực tiếp xúc hay lực không tiếp xúc?</a:t>
            </a:r>
            <a:endParaRPr lang="en-US" sz="2700" b="1">
              <a:solidFill>
                <a:prstClr val="black"/>
              </a:solidFill>
              <a:latin typeface="Times New Roman" panose="02020603050405020304" pitchFamily="18" charset="0"/>
              <a:ea typeface="Times New Roman" panose="02020603050405020304" pitchFamily="18" charset="0"/>
            </a:endParaRPr>
          </a:p>
          <a:p>
            <a:pPr marL="457200" marR="0" lvl="0" algn="just" defTabSz="914400" rtl="0" eaLnBrk="1" fontAlgn="auto" latinLnBrk="0" hangingPunct="1">
              <a:lnSpc>
                <a:spcPct val="120000"/>
              </a:lnSpc>
              <a:spcBef>
                <a:spcPts val="0"/>
              </a:spcBef>
              <a:spcAft>
                <a:spcPts val="300"/>
              </a:spcAft>
              <a:buClrTx/>
              <a:buSzTx/>
              <a:tabLst/>
              <a:defRPr/>
            </a:pPr>
            <a:r>
              <a:rPr lang="en-US" sz="2700" b="1" i="1">
                <a:solidFill>
                  <a:srgbClr val="FF0000"/>
                </a:solidFill>
                <a:latin typeface="Times New Roman" panose="02020603050405020304" pitchFamily="18" charset="0"/>
                <a:ea typeface="Times New Roman" panose="02020603050405020304" pitchFamily="18" charset="0"/>
              </a:rPr>
              <a:t>- Lực hút của nam châm là lực không tiếp xúc.</a:t>
            </a:r>
          </a:p>
          <a:p>
            <a:pPr marL="457200" lvl="0" algn="just">
              <a:lnSpc>
                <a:spcPct val="120000"/>
              </a:lnSpc>
              <a:spcAft>
                <a:spcPts val="300"/>
              </a:spcAft>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kể ra một số dụng cụ hoặc thiết bị có sử dụng nam châm vĩnh cửu.</a:t>
            </a:r>
          </a:p>
          <a:p>
            <a:pPr lvl="0" algn="just">
              <a:lnSpc>
                <a:spcPct val="120000"/>
              </a:lnSpc>
              <a:spcAft>
                <a:spcPts val="300"/>
              </a:spcAft>
            </a:pPr>
            <a:r>
              <a:rPr lang="en-US" sz="27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châm dùng để đính tranh treo vào bảng, cánh cửa tủ, nắp đậy của hộp bút, ốp điện thoại di động.</a:t>
            </a:r>
          </a:p>
          <a:p>
            <a:pPr lvl="0" algn="just">
              <a:lnSpc>
                <a:spcPct val="120000"/>
              </a:lnSpc>
              <a:spcAft>
                <a:spcPts val="300"/>
              </a:spcAft>
            </a:pPr>
            <a:r>
              <a:rPr lang="en-US" sz="27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Loa là thiết bị dùng để phát ra âm thanh. Hãy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t>
            </a: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ề xuất một cách đơn giản giúp xác định được bộ phận nào trong loa có từ tính.</a:t>
            </a:r>
            <a:endPar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20000"/>
              </a:lnSpc>
              <a:spcAft>
                <a:spcPts val="300"/>
              </a:spcAft>
            </a:pPr>
            <a:r>
              <a:rPr lang="en-US" sz="27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t>
            </a:r>
            <a:r>
              <a:rPr lang="vi-VN"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ùng một chiếc đinh sắt đưa gần loa. Ở vị trí nào đinh sắt bị hút thì vị trí đó là nam châm của loa. </a:t>
            </a:r>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 1</a:t>
            </a:r>
          </a:p>
        </p:txBody>
      </p:sp>
    </p:spTree>
    <p:extLst>
      <p:ext uri="{BB962C8B-B14F-4D97-AF65-F5344CB8AC3E}">
        <p14:creationId xmlns:p14="http://schemas.microsoft.com/office/powerpoint/2010/main" val="358340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down)">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ipe(down)">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1000"/>
                                        <p:tgtEl>
                                          <p:spTgt spid="2">
                                            <p:txEl>
                                              <p:pRg st="4" end="4"/>
                                            </p:txEl>
                                          </p:spTgt>
                                        </p:tgtEl>
                                      </p:cBhvr>
                                    </p:animEffect>
                                    <p:anim calcmode="lin" valueType="num">
                                      <p:cBhvr>
                                        <p:cTn id="4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wipe(down)">
                                      <p:cBhvr>
                                        <p:cTn id="5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1341120" y="914400"/>
            <a:ext cx="9738360" cy="580644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lang="en-US" sz="3600">
                <a:effectLst/>
                <a:latin typeface="Times New Roman" panose="02020603050405020304" pitchFamily="18" charset="0"/>
                <a:ea typeface="Times New Roman" panose="02020603050405020304" pitchFamily="18" charset="0"/>
              </a:rPr>
              <a:t> </a:t>
            </a:r>
            <a:r>
              <a:rPr lang="en-US" sz="4800">
                <a:solidFill>
                  <a:prstClr val="white"/>
                </a:solidFill>
                <a:latin typeface=".TMC-Ong Do" pitchFamily="2" charset="0"/>
                <a:ea typeface="Times New Roman" panose="02020603050405020304" pitchFamily="18" charset="0"/>
              </a:rPr>
              <a:t>ý</a:t>
            </a:r>
            <a:r>
              <a:rPr lang="en-US" sz="3600">
                <a:effectLst/>
                <a:latin typeface="Times New Roman" panose="02020603050405020304" pitchFamily="18" charset="0"/>
                <a:ea typeface="Times New Roman" panose="02020603050405020304" pitchFamily="18" charset="0"/>
              </a:rPr>
              <a:t> châm là những vật có từ tính có thể hút được các vật bằng sắt, thép…</a:t>
            </a:r>
            <a:endParaRPr lang="vi-VN" sz="2800">
              <a:effectLst/>
              <a:latin typeface="Times New Roman" panose="02020603050405020304" pitchFamily="18" charset="0"/>
              <a:ea typeface="Times New Roman" panose="02020603050405020304" pitchFamily="18" charset="0"/>
            </a:endParaRPr>
          </a:p>
          <a:p>
            <a:pPr>
              <a:spcBef>
                <a:spcPts val="320"/>
              </a:spcBef>
            </a:pPr>
            <a:r>
              <a:rPr lang="en-US" sz="4800">
                <a:solidFill>
                  <a:prstClr val="white"/>
                </a:solidFill>
                <a:latin typeface=".TMC-Ong Do" pitchFamily="2" charset="0"/>
                <a:ea typeface="Times New Roman" panose="02020603050405020304" pitchFamily="18" charset="0"/>
              </a:rPr>
              <a:t>ý </a:t>
            </a:r>
            <a:r>
              <a:rPr lang="en-US" sz="3600">
                <a:effectLst/>
                <a:latin typeface="Times New Roman" panose="02020603050405020304" pitchFamily="18" charset="0"/>
                <a:ea typeface="Times New Roman" panose="02020603050405020304" pitchFamily="18" charset="0"/>
              </a:rPr>
              <a:t>Những nam châm có từ tính tồn tại trong thời gian dài được gọi là </a:t>
            </a:r>
            <a:r>
              <a:rPr lang="en-US" sz="3600" b="1" i="1">
                <a:effectLst/>
                <a:latin typeface="Times New Roman" panose="02020603050405020304" pitchFamily="18" charset="0"/>
                <a:ea typeface="Times New Roman" panose="02020603050405020304" pitchFamily="18" charset="0"/>
              </a:rPr>
              <a:t>nam châm vĩnh cửu </a:t>
            </a:r>
            <a:r>
              <a:rPr lang="en-US" sz="3600" i="1">
                <a:effectLst/>
                <a:latin typeface="Times New Roman" panose="02020603050405020304" pitchFamily="18" charset="0"/>
                <a:ea typeface="Times New Roman" panose="02020603050405020304" pitchFamily="18" charset="0"/>
              </a:rPr>
              <a:t>.</a:t>
            </a:r>
            <a:endParaRPr lang="vi-VN" sz="2800">
              <a:effectLst/>
              <a:latin typeface="Times New Roman" panose="02020603050405020304" pitchFamily="18" charset="0"/>
              <a:ea typeface="Times New Roman" panose="02020603050405020304" pitchFamily="18" charset="0"/>
            </a:endParaRPr>
          </a:p>
          <a:p>
            <a:r>
              <a:rPr lang="en-US" sz="4800">
                <a:solidFill>
                  <a:prstClr val="white"/>
                </a:solidFill>
                <a:latin typeface=".TMC-Ong Do" pitchFamily="2" charset="0"/>
                <a:ea typeface="Times New Roman" panose="02020603050405020304" pitchFamily="18" charset="0"/>
              </a:rPr>
              <a:t>ý </a:t>
            </a:r>
            <a:r>
              <a:rPr lang="en-US" sz="3600">
                <a:effectLst/>
                <a:latin typeface="Times New Roman" panose="02020603050405020304" pitchFamily="18" charset="0"/>
                <a:ea typeface="Times New Roman" panose="02020603050405020304" pitchFamily="18" charset="0"/>
              </a:rPr>
              <a:t>Nếu bảo quản và sử dụng nam châm không đúng cách thì nam châm có thể mất từ tính.</a:t>
            </a:r>
            <a:endPar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787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0"/>
                                        <p:tgtEl>
                                          <p:spTgt spid="5">
                                            <p:txEl>
                                              <p:pRg st="2" end="2"/>
                                            </p:txEl>
                                          </p:spTgt>
                                        </p:tgtEl>
                                      </p:cBhvr>
                                    </p:animEffect>
                                    <p:anim calcmode="lin" valueType="num">
                                      <p:cBhvr>
                                        <p:cTn id="29"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5400">
                <a:effectLst/>
                <a:latin typeface="Times New Roman" panose="02020603050405020304" pitchFamily="18" charset="0"/>
                <a:ea typeface="Times New Roman" panose="02020603050405020304" pitchFamily="18" charset="0"/>
              </a:rPr>
              <a:t>Hãy gọi tên các nam châm trong Hình 18.2 dựa theo hình dạng của chúng.</a:t>
            </a:r>
            <a:endParaRPr lang="vi-VN" sz="54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45B1AC1-E2B3-2254-FD77-19556A74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1173478"/>
            <a:ext cx="5318761" cy="5238721"/>
          </a:xfrm>
          <a:prstGeom prst="rect">
            <a:avLst/>
          </a:prstGeom>
        </p:spPr>
      </p:pic>
    </p:spTree>
    <p:extLst>
      <p:ext uri="{BB962C8B-B14F-4D97-AF65-F5344CB8AC3E}">
        <p14:creationId xmlns:p14="http://schemas.microsoft.com/office/powerpoint/2010/main" val="2009743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useBgFill="1">
        <p:nvSpPr>
          <p:cNvPr id="18" name="圆角矩形 17"/>
          <p:cNvSpPr/>
          <p:nvPr/>
        </p:nvSpPr>
        <p:spPr>
          <a:xfrm>
            <a:off x="1280563" y="1519476"/>
            <a:ext cx="534883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85998" y="3022775"/>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文本框 69"/>
          <p:cNvSpPr txBox="1"/>
          <p:nvPr/>
        </p:nvSpPr>
        <p:spPr>
          <a:xfrm>
            <a:off x="1193525" y="3292956"/>
            <a:ext cx="592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8" name="文本框 77"/>
          <p:cNvSpPr txBox="1"/>
          <p:nvPr/>
        </p:nvSpPr>
        <p:spPr>
          <a:xfrm>
            <a:off x="2387560" y="2446570"/>
            <a:ext cx="4056720" cy="196977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455"/>
              </a:spcAft>
              <a:buClrTx/>
              <a:buSzTx/>
              <a:buFontTx/>
              <a:buNone/>
              <a:tabLst/>
              <a:defRPr/>
            </a:pP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3200" b="1" i="1"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mn-cs"/>
              </a:rPr>
              <a:t> gọi tên các nam châm trong Hình 18.2 dựa theo hình dạng của chúng</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5" name="文本框 94"/>
          <p:cNvSpPr txBox="1"/>
          <p:nvPr/>
        </p:nvSpPr>
        <p:spPr>
          <a:xfrm>
            <a:off x="1181916" y="4841346"/>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a:t>
            </a:r>
            <a:r>
              <a:rPr kumimoji="0" lang="en-US" altLang="zh-CN" sz="2000" b="1" i="0" u="none" strike="noStrike" kern="1200" cap="none" spc="0" normalizeH="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SÁT HÌNH DẠNG CỦA NAM CHÂM</a:t>
            </a:r>
            <a:endParaRPr kumimoji="0" lang="zh-CN" altLang="en-US" sz="2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4" name="Picture 43">
            <a:extLst>
              <a:ext uri="{FF2B5EF4-FFF2-40B4-BE49-F238E27FC236}">
                <a16:creationId xmlns:a16="http://schemas.microsoft.com/office/drawing/2014/main" id="{BC6995B9-3A05-2B9D-FB31-51D89752A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737" y="1132865"/>
            <a:ext cx="5117473" cy="5110774"/>
          </a:xfrm>
          <a:prstGeom prst="rect">
            <a:avLst/>
          </a:prstGeom>
        </p:spPr>
      </p:pic>
    </p:spTree>
    <p:extLst>
      <p:ext uri="{BB962C8B-B14F-4D97-AF65-F5344CB8AC3E}">
        <p14:creationId xmlns:p14="http://schemas.microsoft.com/office/powerpoint/2010/main" val="169175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70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220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3200"/>
                            </p:stCondLst>
                            <p:childTnLst>
                              <p:par>
                                <p:cTn id="24" presetID="22" presetClass="entr" presetSubtype="8"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left)">
                                      <p:cBhvr>
                                        <p:cTn id="26" dur="1000"/>
                                        <p:tgtEl>
                                          <p:spTgt spid="70"/>
                                        </p:tgtEl>
                                      </p:cBhvr>
                                    </p:animEffect>
                                  </p:childTnLst>
                                </p:cTn>
                              </p:par>
                            </p:childTnLst>
                          </p:cTn>
                        </p:par>
                        <p:par>
                          <p:cTn id="27" fill="hold">
                            <p:stCondLst>
                              <p:cond delay="4200"/>
                            </p:stCondLst>
                            <p:childTnLst>
                              <p:par>
                                <p:cTn id="28" presetID="22" presetClass="entr" presetSubtype="8" fill="hold" grpId="0" nodeType="after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1000"/>
                                        <p:tgtEl>
                                          <p:spTgt spid="95"/>
                                        </p:tgtEl>
                                      </p:cBhvr>
                                    </p:animEffect>
                                  </p:childTnLst>
                                </p:cTn>
                              </p:par>
                            </p:childTnLst>
                          </p:cTn>
                        </p:par>
                        <p:par>
                          <p:cTn id="31" fill="hold">
                            <p:stCondLst>
                              <p:cond delay="52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300"/>
                                        <p:tgtEl>
                                          <p:spTgt spid="78"/>
                                        </p:tgtEl>
                                      </p:cBhvr>
                                    </p:animEffect>
                                    <p:anim calcmode="lin" valueType="num">
                                      <p:cBhvr>
                                        <p:cTn id="40" dur="300" fill="hold"/>
                                        <p:tgtEl>
                                          <p:spTgt spid="78"/>
                                        </p:tgtEl>
                                        <p:attrNameLst>
                                          <p:attrName>ppt_x</p:attrName>
                                        </p:attrNameLst>
                                      </p:cBhvr>
                                      <p:tavLst>
                                        <p:tav tm="0">
                                          <p:val>
                                            <p:strVal val="#ppt_x"/>
                                          </p:val>
                                        </p:tav>
                                        <p:tav tm="100000">
                                          <p:val>
                                            <p:strVal val="#ppt_x"/>
                                          </p:val>
                                        </p:tav>
                                      </p:tavLst>
                                    </p:anim>
                                    <p:anim calcmode="lin" valueType="num">
                                      <p:cBhvr>
                                        <p:cTn id="41" dur="3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95" grpId="0"/>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4000">
                <a:effectLst/>
                <a:latin typeface="Times New Roman" panose="02020603050405020304" pitchFamily="18" charset="0"/>
                <a:ea typeface="Times New Roman" panose="02020603050405020304" pitchFamily="18" charset="0"/>
              </a:rPr>
              <a:t>Hình 18.2 </a:t>
            </a:r>
          </a:p>
          <a:p>
            <a:pPr algn="just">
              <a:spcAft>
                <a:spcPts val="455"/>
              </a:spcAft>
            </a:pPr>
            <a:r>
              <a:rPr lang="en-US" sz="4000">
                <a:effectLst/>
                <a:latin typeface="Times New Roman" panose="02020603050405020304" pitchFamily="18" charset="0"/>
                <a:ea typeface="Times New Roman" panose="02020603050405020304" pitchFamily="18" charset="0"/>
              </a:rPr>
              <a:t>a). Nam châm thẳng, b). Nam châm hình chữ U, </a:t>
            </a:r>
          </a:p>
          <a:p>
            <a:pPr algn="just">
              <a:spcAft>
                <a:spcPts val="455"/>
              </a:spcAft>
            </a:pPr>
            <a:r>
              <a:rPr lang="en-US" sz="4000">
                <a:latin typeface="Times New Roman" panose="02020603050405020304" pitchFamily="18" charset="0"/>
                <a:ea typeface="Times New Roman" panose="02020603050405020304" pitchFamily="18" charset="0"/>
              </a:rPr>
              <a:t>c). K</a:t>
            </a:r>
            <a:r>
              <a:rPr lang="en-US" sz="4000">
                <a:effectLst/>
                <a:latin typeface="Times New Roman" panose="02020603050405020304" pitchFamily="18" charset="0"/>
                <a:ea typeface="Times New Roman" panose="02020603050405020304" pitchFamily="18" charset="0"/>
              </a:rPr>
              <a:t>im nam châm, </a:t>
            </a:r>
          </a:p>
          <a:p>
            <a:pPr algn="just">
              <a:spcAft>
                <a:spcPts val="455"/>
              </a:spcAft>
            </a:pPr>
            <a:r>
              <a:rPr lang="en-US" sz="4000">
                <a:effectLst/>
                <a:latin typeface="Times New Roman" panose="02020603050405020304" pitchFamily="18" charset="0"/>
                <a:ea typeface="Times New Roman" panose="02020603050405020304" pitchFamily="18" charset="0"/>
              </a:rPr>
              <a:t>d). Nam châm tròn</a:t>
            </a:r>
            <a:endParaRPr lang="vi-VN" sz="40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45B1AC1-E2B3-2254-FD77-19556A74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1173478"/>
            <a:ext cx="5318761" cy="5238721"/>
          </a:xfrm>
          <a:prstGeom prst="rect">
            <a:avLst/>
          </a:prstGeom>
        </p:spPr>
      </p:pic>
    </p:spTree>
    <p:extLst>
      <p:ext uri="{BB962C8B-B14F-4D97-AF65-F5344CB8AC3E}">
        <p14:creationId xmlns:p14="http://schemas.microsoft.com/office/powerpoint/2010/main" val="43109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anim calcmode="lin" valueType="num">
                                      <p:cBhvr>
                                        <p:cTn id="17" dur="2000" fill="hold"/>
                                        <p:tgtEl>
                                          <p:spTgt spid="3"/>
                                        </p:tgtEl>
                                        <p:attrNameLst>
                                          <p:attrName>ppt_w</p:attrName>
                                        </p:attrNameLst>
                                      </p:cBhvr>
                                      <p:tavLst>
                                        <p:tav tm="0" fmla="#ppt_w*sin(2.5*pi*$)">
                                          <p:val>
                                            <p:fltVal val="0"/>
                                          </p:val>
                                        </p:tav>
                                        <p:tav tm="100000">
                                          <p:val>
                                            <p:fltVal val="1"/>
                                          </p:val>
                                        </p:tav>
                                      </p:tavLst>
                                    </p:anim>
                                    <p:anim calcmode="lin" valueType="num">
                                      <p:cBhvr>
                                        <p:cTn id="1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kumimoji="0" lang="en-US" sz="4800" b="0" i="1"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Kết luận</a:t>
            </a:r>
            <a:r>
              <a:rPr kumimoji="0" lang="en-US" sz="4800" b="0" i="0"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a:spcBef>
                <a:spcPts val="320"/>
              </a:spcBef>
            </a:pPr>
            <a:r>
              <a:rPr lang="en-US" sz="4800">
                <a:solidFill>
                  <a:prstClr val="white"/>
                </a:solidFill>
                <a:latin typeface=".TMC-Ong Do" pitchFamily="2" charset="0"/>
                <a:ea typeface="Times New Roman" panose="02020603050405020304" pitchFamily="18" charset="0"/>
              </a:rPr>
              <a:t>ý</a:t>
            </a:r>
            <a:r>
              <a:rPr lang="en-US" sz="4800">
                <a:solidFill>
                  <a:prstClr val="white"/>
                </a:solidFill>
                <a:latin typeface="Times New Roman" panose="02020603050405020304" pitchFamily="18" charset="0"/>
                <a:ea typeface="Times New Roman" panose="02020603050405020304" pitchFamily="18" charset="0"/>
              </a:rPr>
              <a:t> </a:t>
            </a:r>
            <a:r>
              <a:rPr lang="en-US" sz="4800" spc="-20">
                <a:effectLst/>
                <a:latin typeface="Times New Roman" panose="02020603050405020304" pitchFamily="18" charset="0"/>
                <a:ea typeface="Times New Roman" panose="02020603050405020304" pitchFamily="18" charset="0"/>
              </a:rPr>
              <a:t>Nam châm là những vật có từ tính.</a:t>
            </a:r>
            <a:endParaRPr lang="vi-VN" sz="4800">
              <a:effectLst/>
              <a:latin typeface="Times New Roman" panose="02020603050405020304" pitchFamily="18" charset="0"/>
              <a:ea typeface="Times New Roman" panose="02020603050405020304" pitchFamily="18" charset="0"/>
            </a:endParaRPr>
          </a:p>
          <a:p>
            <a:pPr>
              <a:spcBef>
                <a:spcPts val="320"/>
              </a:spcBef>
            </a:pPr>
            <a:r>
              <a:rPr lang="en-US" sz="4800" spc="-20">
                <a:effectLst/>
                <a:latin typeface=".TMC-Ong Do" pitchFamily="2" charset="0"/>
                <a:ea typeface="Times New Roman" panose="02020603050405020304" pitchFamily="18" charset="0"/>
              </a:rPr>
              <a:t>ý</a:t>
            </a:r>
            <a:r>
              <a:rPr lang="en-US" sz="4800" spc="-20">
                <a:effectLst/>
                <a:latin typeface="Times New Roman" panose="02020603050405020304" pitchFamily="18" charset="0"/>
                <a:ea typeface="Times New Roman" panose="02020603050405020304" pitchFamily="18" charset="0"/>
              </a:rPr>
              <a:t> Những nam châm có từ tính tồn tại lâu dài được gọi là nam châm vĩnh cửu</a:t>
            </a:r>
            <a:endParaRPr lang="vi-VN" sz="480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455"/>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3585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2000"/>
                                        <p:tgtEl>
                                          <p:spTgt spid="5">
                                            <p:txEl>
                                              <p:pRg st="1" end="1"/>
                                            </p:txEl>
                                          </p:spTgt>
                                        </p:tgtEl>
                                      </p:cBhvr>
                                    </p:animEffect>
                                    <p:anim calcmode="lin" valueType="num">
                                      <p:cBhvr>
                                        <p:cTn id="22"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C00000"/>
                </a:solidFill>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45" presetClass="entr" presetSubtype="0"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fade">
                                      <p:cBhvr>
                                        <p:cTn id="117" dur="2000"/>
                                        <p:tgtEl>
                                          <p:spTgt spid="2">
                                            <p:txEl>
                                              <p:pRg st="0" end="0"/>
                                            </p:txEl>
                                          </p:spTgt>
                                        </p:tgtEl>
                                      </p:cBhvr>
                                    </p:animEffect>
                                    <p:anim calcmode="lin" valueType="num">
                                      <p:cBhvr>
                                        <p:cTn id="1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4"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5" name="Picture 4">
            <a:extLst>
              <a:ext uri="{FF2B5EF4-FFF2-40B4-BE49-F238E27FC236}">
                <a16:creationId xmlns:a16="http://schemas.microsoft.com/office/drawing/2014/main" id="{0DD11211-D1E9-694D-32BF-0619C75AD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1234440"/>
            <a:ext cx="7650480" cy="5105400"/>
          </a:xfrm>
          <a:prstGeom prst="rect">
            <a:avLst/>
          </a:prstGeom>
        </p:spPr>
      </p:pic>
      <p:sp>
        <p:nvSpPr>
          <p:cNvPr id="6" name="Cloud 5">
            <a:extLst>
              <a:ext uri="{FF2B5EF4-FFF2-40B4-BE49-F238E27FC236}">
                <a16:creationId xmlns:a16="http://schemas.microsoft.com/office/drawing/2014/main" id="{9AF46F45-937D-AD24-AD9D-177C44E4BA23}"/>
              </a:ext>
            </a:extLst>
          </p:cNvPr>
          <p:cNvSpPr/>
          <p:nvPr/>
        </p:nvSpPr>
        <p:spPr>
          <a:xfrm>
            <a:off x="121920" y="1234440"/>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solidFill>
                  <a:srgbClr val="FF0000"/>
                </a:solidFill>
                <a:latin typeface="Times New Roman" panose="02020603050405020304" pitchFamily="18" charset="0"/>
                <a:cs typeface="Times New Roman" panose="02020603050405020304" pitchFamily="18" charset="0"/>
              </a:rPr>
              <a:t>Các em hãy quan sát ảnh nhé !  </a:t>
            </a:r>
            <a:endParaRPr lang="vi-VN" sz="48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circle(in)">
                                      <p:cBhvr>
                                        <p:cTn id="16" dur="2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 thu gom các vật sắc nhọn bằng sắt do nạn “đinh tặc” rãi trên đường người ta đã làm gì để thu gom chúng một cách dễ dàng? </a:t>
            </a:r>
            <a:endParaRPr lang="vi-VN">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i="1" u="sng">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 lời</a:t>
            </a: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 ta gắn các thanh nam châm sát mặt đường để chúng dễ dàng hút được các vật sắc nhọn bằng sắt.</a:t>
            </a:r>
            <a:endParaRPr lang="vi-VN">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p:tgtEl>
                                          <p:spTgt spid="2">
                                            <p:txEl>
                                              <p:pRg st="0" end="0"/>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 name="Picture 2">
            <a:extLst>
              <a:ext uri="{FF2B5EF4-FFF2-40B4-BE49-F238E27FC236}">
                <a16:creationId xmlns:a16="http://schemas.microsoft.com/office/drawing/2014/main" id="{45612EC8-C7D7-BE75-CB5F-AB27AB4C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794" y="1068310"/>
            <a:ext cx="5851206" cy="5789690"/>
          </a:xfrm>
          <a:prstGeom prst="rect">
            <a:avLst/>
          </a:prstGeom>
        </p:spPr>
      </p:pic>
      <p:sp>
        <p:nvSpPr>
          <p:cNvPr id="4" name="Explosion: 14 Points 3">
            <a:extLst>
              <a:ext uri="{FF2B5EF4-FFF2-40B4-BE49-F238E27FC236}">
                <a16:creationId xmlns:a16="http://schemas.microsoft.com/office/drawing/2014/main" id="{8A9F0D63-C6DB-B837-D112-5AA5B43E4FEA}"/>
              </a:ext>
            </a:extLst>
          </p:cNvPr>
          <p:cNvSpPr/>
          <p:nvPr/>
        </p:nvSpPr>
        <p:spPr>
          <a:xfrm>
            <a:off x="0" y="1068309"/>
            <a:ext cx="6096000" cy="5789691"/>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Các em hãy quan sát ảnh nhé !  </a:t>
            </a:r>
            <a:endParaRPr kumimoji="0" lang="vi-VN"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4">
                                            <p:txEl>
                                              <p:pRg st="0" end="0"/>
                                            </p:txEl>
                                          </p:spTgt>
                                        </p:tgtEl>
                                      </p:cBhvr>
                                    </p:animEffect>
                                    <p:anim calcmode="lin" valueType="num">
                                      <p:cBhvr>
                                        <p:cTn id="16" dur="2000"/>
                                        <p:tgtEl>
                                          <p:spTgt spid="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4">
                                            <p:txEl>
                                              <p:pRg st="0" end="0"/>
                                            </p:txEl>
                                          </p:spTgt>
                                        </p:tgtEl>
                                        <p:attrNameLst>
                                          <p:attrName>ppt_h</p:attrName>
                                        </p:attrNameLst>
                                      </p:cBhvr>
                                      <p:tavLst>
                                        <p:tav tm="0">
                                          <p:val>
                                            <p:strVal val="ppt_h"/>
                                          </p:val>
                                        </p:tav>
                                        <p:tav tm="100000">
                                          <p:val>
                                            <p:strVal val="ppt_h"/>
                                          </p:val>
                                        </p:tav>
                                      </p:tavLst>
                                    </p:anim>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spc="-20">
                <a:effectLst/>
                <a:latin typeface="Times New Roman" panose="02020603050405020304" pitchFamily="18" charset="0"/>
                <a:ea typeface="Times New Roman" panose="02020603050405020304" pitchFamily="18" charset="0"/>
              </a:rPr>
              <a:t>Vì sao ta có thể đính một bức tranh lên bảng bằng sắt?… </a:t>
            </a:r>
            <a:endParaRPr lang="vi-VN" sz="4800">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9179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04479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0" y="914400"/>
            <a:ext cx="9680949" cy="4373879"/>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457200">
              <a:spcBef>
                <a:spcPts val="320"/>
              </a:spcBef>
              <a:tabLst>
                <a:tab pos="241935" algn="l"/>
              </a:tabLst>
            </a:pPr>
            <a:r>
              <a:rPr kumimoji="0" lang="en-US" sz="6000" b="1" i="1" u="sng"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a:t>
            </a:r>
            <a:r>
              <a:rPr kumimoji="0" lang="en-US" sz="60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6000" spc="-20">
                <a:effectLst/>
                <a:latin typeface="Times New Roman" panose="02020603050405020304" pitchFamily="18" charset="0"/>
                <a:ea typeface="Times New Roman" panose="02020603050405020304" pitchFamily="18" charset="0"/>
              </a:rPr>
              <a:t>Nhờ có các viên nam châm</a:t>
            </a:r>
            <a:endParaRPr lang="vi-VN" sz="6000">
              <a:effectLst/>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0035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kumimoji="0" lang="zh-CN" alt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801</TotalTime>
  <Words>799</Words>
  <Application>Microsoft Office PowerPoint</Application>
  <PresentationFormat>Widescreen</PresentationFormat>
  <Paragraphs>94</Paragraphs>
  <Slides>21</Slides>
  <Notes>15</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微软雅黑</vt:lpstr>
      <vt:lpstr>宋体</vt:lpstr>
      <vt:lpstr>.TMC-Ong Do</vt:lpstr>
      <vt:lpstr>Arial</vt:lpstr>
      <vt:lpstr>Bodoni MT</vt:lpstr>
      <vt:lpstr>Calibri</vt:lpstr>
      <vt:lpstr>Calibri Light</vt:lpstr>
      <vt:lpstr>Impact</vt:lpstr>
      <vt:lpstr>Segoe UI</vt:lpstr>
      <vt:lpstr>Times New Roman</vt:lpstr>
      <vt:lpstr>方正少儿简体</vt:lpstr>
      <vt:lpstr>方正正中黑简体</vt:lpstr>
      <vt:lpstr>方正行楷简体</vt:lpstr>
      <vt:lpstr>汉真广标</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Hp</cp:lastModifiedBy>
  <cp:revision>118</cp:revision>
  <dcterms:created xsi:type="dcterms:W3CDTF">2016-03-16T07:12:00Z</dcterms:created>
  <dcterms:modified xsi:type="dcterms:W3CDTF">2022-12-31T01:53:30Z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